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8673" y="821055"/>
            <a:ext cx="7526655" cy="29889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846"/>
              </a:lnSpc>
              <a:buNone/>
            </a:pPr>
            <a:r>
              <a:rPr lang="en-US" sz="6277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Vantagens da Ofuscação de Códigos</a:t>
            </a:r>
            <a:endParaRPr lang="en-US" sz="6277" dirty="0"/>
          </a:p>
        </p:txBody>
      </p:sp>
      <p:sp>
        <p:nvSpPr>
          <p:cNvPr id="6" name="Text 2"/>
          <p:cNvSpPr/>
          <p:nvPr/>
        </p:nvSpPr>
        <p:spPr>
          <a:xfrm>
            <a:off x="808673" y="4156472"/>
            <a:ext cx="7526655" cy="25878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11"/>
              </a:lnSpc>
              <a:buNone/>
            </a:pPr>
            <a:r>
              <a:rPr lang="en-US" sz="181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 mundo da programação, a proteção do código-fonte é essencial para garantir a segurança e a integridade dos projetos. A ofuscação de código é uma técnica que visa tornar o código-fonte mais difícil de entender, tanto para humanos quanto para ferramentas automáticas. Este eBook explora as vantagens da ofuscação de código, destacando como essa prática pode proteger sua propriedade intelectual e melhorar a segurança dos seus projetos.</a:t>
            </a:r>
            <a:endParaRPr lang="en-US" sz="1819" dirty="0"/>
          </a:p>
        </p:txBody>
      </p:sp>
      <p:sp>
        <p:nvSpPr>
          <p:cNvPr id="7" name="Shape 3"/>
          <p:cNvSpPr/>
          <p:nvPr/>
        </p:nvSpPr>
        <p:spPr>
          <a:xfrm>
            <a:off x="808673" y="7021473"/>
            <a:ext cx="369689" cy="369689"/>
          </a:xfrm>
          <a:prstGeom prst="roundRect">
            <a:avLst>
              <a:gd name="adj" fmla="val 24731830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93" y="7029093"/>
            <a:ext cx="354449" cy="35444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3852" y="7004209"/>
            <a:ext cx="3360777" cy="4043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84"/>
              </a:lnSpc>
              <a:buNone/>
            </a:pPr>
            <a:r>
              <a:rPr lang="en-US" sz="2274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João Victor Machado</a:t>
            </a:r>
            <a:endParaRPr lang="en-US" sz="2274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840462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 que é Ofuscação de Código?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6350437" y="3031450"/>
            <a:ext cx="555427" cy="555427"/>
          </a:xfrm>
          <a:prstGeom prst="roundRect">
            <a:avLst>
              <a:gd name="adj" fmla="val 8001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6549747" y="3123962"/>
            <a:ext cx="156686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4"/>
          <p:cNvSpPr/>
          <p:nvPr/>
        </p:nvSpPr>
        <p:spPr>
          <a:xfrm>
            <a:off x="7152680" y="3031450"/>
            <a:ext cx="4769644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Modificação do Código-Fonte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7152680" y="3565327"/>
            <a:ext cx="6613684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ofuscação de código é o processo de modificar o código-fonte de um programa para torná-lo mais difícil de ler e compreender. Isso é feito sem alterar a funcionalidade original do software.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6350437" y="5669994"/>
            <a:ext cx="555427" cy="555427"/>
          </a:xfrm>
          <a:prstGeom prst="roundRect">
            <a:avLst>
              <a:gd name="adj" fmla="val 8001"/>
            </a:avLst>
          </a:prstGeom>
          <a:solidFill>
            <a:srgbClr val="26262B"/>
          </a:solidFill>
          <a:ln/>
        </p:spPr>
      </p:sp>
      <p:sp>
        <p:nvSpPr>
          <p:cNvPr id="11" name="Text 7"/>
          <p:cNvSpPr/>
          <p:nvPr/>
        </p:nvSpPr>
        <p:spPr>
          <a:xfrm>
            <a:off x="6512719" y="5762506"/>
            <a:ext cx="23074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8"/>
          <p:cNvSpPr/>
          <p:nvPr/>
        </p:nvSpPr>
        <p:spPr>
          <a:xfrm>
            <a:off x="7152680" y="566999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Técnicas Comuns</a:t>
            </a:r>
            <a:endParaRPr lang="en-US" sz="2430" dirty="0"/>
          </a:p>
        </p:txBody>
      </p:sp>
      <p:sp>
        <p:nvSpPr>
          <p:cNvPr id="13" name="Text 9"/>
          <p:cNvSpPr/>
          <p:nvPr/>
        </p:nvSpPr>
        <p:spPr>
          <a:xfrm>
            <a:off x="7152680" y="6203871"/>
            <a:ext cx="661368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Técnicas comuns de ofuscação incluem renomeação de variáveis, remoção de espaços e comentários, e inserção de código irrelevante.</a:t>
            </a:r>
            <a:endParaRPr lang="en-US" sz="1944" dirty="0"/>
          </a:p>
        </p:txBody>
      </p:sp>
      <p:pic>
        <p:nvPicPr>
          <p:cNvPr id="1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812607"/>
            <a:ext cx="842391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Por que Ofuscar o Código?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201233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Proteção contra Engenharia Reversa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219575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Ofuscar o código dificulta a engenharia reversa, uma técnica usada por hackers para entender como um software funciona e explorar suas vulnerabilidades.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201233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Prevenção de Cópia e Roubo de Código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219575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Empresas e desenvolvedores independentes podem proteger seus investimentos ao tornar mais difícil para outros copiar e usar o código sem permissão.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201233"/>
            <a:ext cx="356973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Segurança Aumentada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3833813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ofuscação adiciona uma camada extra de segurança, dificultando a identificação de vulnerabilidades no código-fonte.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0079" y="777835"/>
            <a:ext cx="7278648" cy="5625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430"/>
              </a:lnSpc>
              <a:buNone/>
            </a:pPr>
            <a:r>
              <a:rPr lang="en-US" sz="3544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Técnicas Comuns de Ofuscação</a:t>
            </a:r>
            <a:endParaRPr lang="en-US" sz="3544" dirty="0"/>
          </a:p>
        </p:txBody>
      </p:sp>
      <p:sp>
        <p:nvSpPr>
          <p:cNvPr id="6" name="Shape 2"/>
          <p:cNvSpPr/>
          <p:nvPr/>
        </p:nvSpPr>
        <p:spPr>
          <a:xfrm>
            <a:off x="630079" y="1610439"/>
            <a:ext cx="7883842" cy="1325285"/>
          </a:xfrm>
          <a:prstGeom prst="roundRect">
            <a:avLst>
              <a:gd name="adj" fmla="val 2445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810101" y="1790462"/>
            <a:ext cx="4135279" cy="281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15"/>
              </a:lnSpc>
              <a:buNone/>
            </a:pPr>
            <a:r>
              <a:rPr lang="en-US" sz="177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Renomeação de Variáveis e Funções</a:t>
            </a:r>
            <a:endParaRPr lang="en-US" sz="1772" dirty="0"/>
          </a:p>
        </p:txBody>
      </p:sp>
      <p:sp>
        <p:nvSpPr>
          <p:cNvPr id="8" name="Text 4"/>
          <p:cNvSpPr/>
          <p:nvPr/>
        </p:nvSpPr>
        <p:spPr>
          <a:xfrm>
            <a:off x="810101" y="2179677"/>
            <a:ext cx="7523798" cy="576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68"/>
              </a:lnSpc>
              <a:buNone/>
            </a:pPr>
            <a:r>
              <a:rPr lang="en-US" sz="141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Alterar os nomes de variáveis e funções para algo não descritivo dificulta a compreensão do código.</a:t>
            </a:r>
            <a:endParaRPr lang="en-US" sz="1418" dirty="0"/>
          </a:p>
        </p:txBody>
      </p:sp>
      <p:sp>
        <p:nvSpPr>
          <p:cNvPr id="9" name="Shape 5"/>
          <p:cNvSpPr/>
          <p:nvPr/>
        </p:nvSpPr>
        <p:spPr>
          <a:xfrm>
            <a:off x="630079" y="3115747"/>
            <a:ext cx="7883842" cy="1325285"/>
          </a:xfrm>
          <a:prstGeom prst="roundRect">
            <a:avLst>
              <a:gd name="adj" fmla="val 2445"/>
            </a:avLst>
          </a:prstGeom>
          <a:solidFill>
            <a:srgbClr val="26262B"/>
          </a:solidFill>
          <a:ln/>
        </p:spPr>
      </p:sp>
      <p:sp>
        <p:nvSpPr>
          <p:cNvPr id="10" name="Text 6"/>
          <p:cNvSpPr/>
          <p:nvPr/>
        </p:nvSpPr>
        <p:spPr>
          <a:xfrm>
            <a:off x="810101" y="3295769"/>
            <a:ext cx="4172307" cy="281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15"/>
              </a:lnSpc>
              <a:buNone/>
            </a:pPr>
            <a:r>
              <a:rPr lang="en-US" sz="177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Remoção de Espaços e Comentários</a:t>
            </a:r>
            <a:endParaRPr lang="en-US" sz="1772" dirty="0"/>
          </a:p>
        </p:txBody>
      </p:sp>
      <p:sp>
        <p:nvSpPr>
          <p:cNvPr id="11" name="Text 7"/>
          <p:cNvSpPr/>
          <p:nvPr/>
        </p:nvSpPr>
        <p:spPr>
          <a:xfrm>
            <a:off x="810101" y="3684984"/>
            <a:ext cx="7523798" cy="576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68"/>
              </a:lnSpc>
              <a:buNone/>
            </a:pPr>
            <a:r>
              <a:rPr lang="en-US" sz="141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Eliminando espaços em branco e comentários, o código se torna mais compacto e difícil de ler.</a:t>
            </a:r>
            <a:endParaRPr lang="en-US" sz="1418" dirty="0"/>
          </a:p>
        </p:txBody>
      </p:sp>
      <p:sp>
        <p:nvSpPr>
          <p:cNvPr id="12" name="Shape 8"/>
          <p:cNvSpPr/>
          <p:nvPr/>
        </p:nvSpPr>
        <p:spPr>
          <a:xfrm>
            <a:off x="630079" y="4621054"/>
            <a:ext cx="7883842" cy="1325285"/>
          </a:xfrm>
          <a:prstGeom prst="roundRect">
            <a:avLst>
              <a:gd name="adj" fmla="val 2445"/>
            </a:avLst>
          </a:prstGeom>
          <a:solidFill>
            <a:srgbClr val="26262B"/>
          </a:solidFill>
          <a:ln/>
        </p:spPr>
      </p:sp>
      <p:sp>
        <p:nvSpPr>
          <p:cNvPr id="13" name="Text 9"/>
          <p:cNvSpPr/>
          <p:nvPr/>
        </p:nvSpPr>
        <p:spPr>
          <a:xfrm>
            <a:off x="810101" y="4801076"/>
            <a:ext cx="3535442" cy="281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15"/>
              </a:lnSpc>
              <a:buNone/>
            </a:pPr>
            <a:r>
              <a:rPr lang="en-US" sz="177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Inserção de Código Irrelevante</a:t>
            </a:r>
            <a:endParaRPr lang="en-US" sz="1772" dirty="0"/>
          </a:p>
        </p:txBody>
      </p:sp>
      <p:sp>
        <p:nvSpPr>
          <p:cNvPr id="14" name="Text 10"/>
          <p:cNvSpPr/>
          <p:nvPr/>
        </p:nvSpPr>
        <p:spPr>
          <a:xfrm>
            <a:off x="810101" y="5190292"/>
            <a:ext cx="7523798" cy="576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68"/>
              </a:lnSpc>
              <a:buNone/>
            </a:pPr>
            <a:r>
              <a:rPr lang="en-US" sz="141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Adicionar código que não altera a funcionalidade, mas confunde quem tenta entender a lógica do programa.</a:t>
            </a:r>
            <a:endParaRPr lang="en-US" sz="1418" dirty="0"/>
          </a:p>
        </p:txBody>
      </p:sp>
      <p:sp>
        <p:nvSpPr>
          <p:cNvPr id="15" name="Shape 11"/>
          <p:cNvSpPr/>
          <p:nvPr/>
        </p:nvSpPr>
        <p:spPr>
          <a:xfrm>
            <a:off x="630079" y="6126361"/>
            <a:ext cx="7883842" cy="1325285"/>
          </a:xfrm>
          <a:prstGeom prst="roundRect">
            <a:avLst>
              <a:gd name="adj" fmla="val 2445"/>
            </a:avLst>
          </a:prstGeom>
          <a:solidFill>
            <a:srgbClr val="26262B"/>
          </a:solidFill>
          <a:ln/>
        </p:spPr>
      </p:sp>
      <p:sp>
        <p:nvSpPr>
          <p:cNvPr id="16" name="Text 12"/>
          <p:cNvSpPr/>
          <p:nvPr/>
        </p:nvSpPr>
        <p:spPr>
          <a:xfrm>
            <a:off x="810101" y="6306383"/>
            <a:ext cx="2631281" cy="281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15"/>
              </a:lnSpc>
              <a:buNone/>
            </a:pPr>
            <a:r>
              <a:rPr lang="en-US" sz="177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Codificação de Strings</a:t>
            </a:r>
            <a:endParaRPr lang="en-US" sz="1772" dirty="0"/>
          </a:p>
        </p:txBody>
      </p:sp>
      <p:sp>
        <p:nvSpPr>
          <p:cNvPr id="17" name="Text 13"/>
          <p:cNvSpPr/>
          <p:nvPr/>
        </p:nvSpPr>
        <p:spPr>
          <a:xfrm>
            <a:off x="810101" y="6695599"/>
            <a:ext cx="7523798" cy="576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68"/>
              </a:lnSpc>
              <a:buNone/>
            </a:pPr>
            <a:r>
              <a:rPr lang="en-US" sz="141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Transformar strings em formatos codificados torna a interpretação do código mais complexa.</a:t>
            </a:r>
            <a:endParaRPr lang="en-US" sz="1418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412" y="1061799"/>
            <a:ext cx="6097667" cy="5610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418"/>
              </a:lnSpc>
              <a:buNone/>
            </a:pPr>
            <a:r>
              <a:rPr lang="en-US" sz="353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Ferramentas de Ofuscação</a:t>
            </a:r>
            <a:endParaRPr lang="en-US" sz="3535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12" y="1892141"/>
            <a:ext cx="448866" cy="44886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8412" y="2520553"/>
            <a:ext cx="2591991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09"/>
              </a:lnSpc>
              <a:buNone/>
            </a:pPr>
            <a:r>
              <a:rPr lang="en-US" sz="176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JavaScript Obfuscator</a:t>
            </a:r>
            <a:endParaRPr lang="en-US" sz="1767" dirty="0"/>
          </a:p>
        </p:txBody>
      </p:sp>
      <p:sp>
        <p:nvSpPr>
          <p:cNvPr id="8" name="Text 3"/>
          <p:cNvSpPr/>
          <p:nvPr/>
        </p:nvSpPr>
        <p:spPr>
          <a:xfrm>
            <a:off x="628412" y="2908697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62"/>
              </a:lnSpc>
              <a:buNone/>
            </a:pPr>
            <a:r>
              <a:rPr lang="en-US" sz="141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Ideal para projetos web, essa ferramenta ofusca o código JavaScript.</a:t>
            </a:r>
            <a:endParaRPr lang="en-US" sz="1414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12" y="3734514"/>
            <a:ext cx="448866" cy="44886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28412" y="4362926"/>
            <a:ext cx="2244328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09"/>
              </a:lnSpc>
              <a:buNone/>
            </a:pPr>
            <a:r>
              <a:rPr lang="en-US" sz="176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ProGuard</a:t>
            </a:r>
            <a:endParaRPr lang="en-US" sz="1767" dirty="0"/>
          </a:p>
        </p:txBody>
      </p:sp>
      <p:sp>
        <p:nvSpPr>
          <p:cNvPr id="11" name="Text 5"/>
          <p:cNvSpPr/>
          <p:nvPr/>
        </p:nvSpPr>
        <p:spPr>
          <a:xfrm>
            <a:off x="628412" y="4751070"/>
            <a:ext cx="7887176" cy="5743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62"/>
              </a:lnSpc>
              <a:buNone/>
            </a:pPr>
            <a:r>
              <a:rPr lang="en-US" sz="141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Ferramenta para ofuscação de código Java, amplamente utilizada em desenvolvimento Android.</a:t>
            </a:r>
            <a:endParaRPr lang="en-US" sz="1414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12" y="5864066"/>
            <a:ext cx="448866" cy="44886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28412" y="6492478"/>
            <a:ext cx="2244328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09"/>
              </a:lnSpc>
              <a:buNone/>
            </a:pPr>
            <a:r>
              <a:rPr lang="en-US" sz="176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Dotfuscator</a:t>
            </a:r>
            <a:endParaRPr lang="en-US" sz="1767" dirty="0"/>
          </a:p>
        </p:txBody>
      </p:sp>
      <p:sp>
        <p:nvSpPr>
          <p:cNvPr id="14" name="Text 7"/>
          <p:cNvSpPr/>
          <p:nvPr/>
        </p:nvSpPr>
        <p:spPr>
          <a:xfrm>
            <a:off x="628412" y="6880622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62"/>
              </a:lnSpc>
              <a:buNone/>
            </a:pPr>
            <a:r>
              <a:rPr lang="en-US" sz="141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Usada para ofuscar aplicativos .NET, protegendo projetos desenvolvidos em C#.</a:t>
            </a:r>
            <a:endParaRPr lang="en-US" sz="1414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4841" y="1221581"/>
            <a:ext cx="4943832" cy="5668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463"/>
              </a:lnSpc>
              <a:buNone/>
            </a:pPr>
            <a:r>
              <a:rPr lang="en-US" sz="3571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Considerações Finais</a:t>
            </a:r>
            <a:endParaRPr lang="en-US" sz="3571" dirty="0"/>
          </a:p>
        </p:txBody>
      </p:sp>
      <p:sp>
        <p:nvSpPr>
          <p:cNvPr id="6" name="Shape 2"/>
          <p:cNvSpPr/>
          <p:nvPr/>
        </p:nvSpPr>
        <p:spPr>
          <a:xfrm>
            <a:off x="895588" y="2060496"/>
            <a:ext cx="22622" cy="4947523"/>
          </a:xfrm>
          <a:prstGeom prst="roundRect">
            <a:avLst>
              <a:gd name="adj" fmla="val 144327"/>
            </a:avLst>
          </a:prstGeom>
          <a:solidFill>
            <a:srgbClr val="3F3F44"/>
          </a:solidFill>
          <a:ln/>
        </p:spPr>
      </p:sp>
      <p:sp>
        <p:nvSpPr>
          <p:cNvPr id="7" name="Shape 3"/>
          <p:cNvSpPr/>
          <p:nvPr/>
        </p:nvSpPr>
        <p:spPr>
          <a:xfrm>
            <a:off x="1110913" y="2457093"/>
            <a:ext cx="634841" cy="22622"/>
          </a:xfrm>
          <a:prstGeom prst="roundRect">
            <a:avLst>
              <a:gd name="adj" fmla="val 144327"/>
            </a:avLst>
          </a:prstGeom>
          <a:solidFill>
            <a:srgbClr val="3F3F44"/>
          </a:solidFill>
          <a:ln/>
        </p:spPr>
      </p:sp>
      <p:sp>
        <p:nvSpPr>
          <p:cNvPr id="8" name="Shape 4"/>
          <p:cNvSpPr/>
          <p:nvPr/>
        </p:nvSpPr>
        <p:spPr>
          <a:xfrm>
            <a:off x="702885" y="2264450"/>
            <a:ext cx="408027" cy="408027"/>
          </a:xfrm>
          <a:prstGeom prst="roundRect">
            <a:avLst>
              <a:gd name="adj" fmla="val 8002"/>
            </a:avLst>
          </a:prstGeom>
          <a:solidFill>
            <a:srgbClr val="26262B"/>
          </a:solidFill>
          <a:ln/>
        </p:spPr>
      </p:sp>
      <p:sp>
        <p:nvSpPr>
          <p:cNvPr id="9" name="Text 5"/>
          <p:cNvSpPr/>
          <p:nvPr/>
        </p:nvSpPr>
        <p:spPr>
          <a:xfrm>
            <a:off x="849332" y="2332434"/>
            <a:ext cx="115133" cy="2720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42"/>
              </a:lnSpc>
              <a:buNone/>
            </a:pPr>
            <a:r>
              <a:rPr lang="en-US" sz="214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142" dirty="0"/>
          </a:p>
        </p:txBody>
      </p:sp>
      <p:sp>
        <p:nvSpPr>
          <p:cNvPr id="10" name="Text 6"/>
          <p:cNvSpPr/>
          <p:nvPr/>
        </p:nvSpPr>
        <p:spPr>
          <a:xfrm>
            <a:off x="1904524" y="2241828"/>
            <a:ext cx="4175760" cy="2833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32"/>
              </a:lnSpc>
              <a:buNone/>
            </a:pPr>
            <a:r>
              <a:rPr lang="en-US" sz="178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Proteção da Propriedade Intelectual</a:t>
            </a:r>
            <a:endParaRPr lang="en-US" sz="1785" dirty="0"/>
          </a:p>
        </p:txBody>
      </p:sp>
      <p:sp>
        <p:nvSpPr>
          <p:cNvPr id="11" name="Text 7"/>
          <p:cNvSpPr/>
          <p:nvPr/>
        </p:nvSpPr>
        <p:spPr>
          <a:xfrm>
            <a:off x="1904524" y="2634020"/>
            <a:ext cx="6604635" cy="8701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85"/>
              </a:lnSpc>
              <a:buNone/>
            </a:pPr>
            <a:r>
              <a:rPr lang="en-US" sz="142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ofuscação de código é uma prática valiosa para qualquer desenvolvedor ou empresa que deseja proteger sua propriedade intelectual e aumentar a segurança de seus softwares.</a:t>
            </a:r>
            <a:endParaRPr lang="en-US" sz="1428" dirty="0"/>
          </a:p>
        </p:txBody>
      </p:sp>
      <p:sp>
        <p:nvSpPr>
          <p:cNvPr id="12" name="Shape 8"/>
          <p:cNvSpPr/>
          <p:nvPr/>
        </p:nvSpPr>
        <p:spPr>
          <a:xfrm>
            <a:off x="1110913" y="4263390"/>
            <a:ext cx="634841" cy="22622"/>
          </a:xfrm>
          <a:prstGeom prst="roundRect">
            <a:avLst>
              <a:gd name="adj" fmla="val 144327"/>
            </a:avLst>
          </a:prstGeom>
          <a:solidFill>
            <a:srgbClr val="3F3F44"/>
          </a:solidFill>
          <a:ln/>
        </p:spPr>
      </p:sp>
      <p:sp>
        <p:nvSpPr>
          <p:cNvPr id="13" name="Shape 9"/>
          <p:cNvSpPr/>
          <p:nvPr/>
        </p:nvSpPr>
        <p:spPr>
          <a:xfrm>
            <a:off x="702885" y="4070747"/>
            <a:ext cx="408027" cy="408027"/>
          </a:xfrm>
          <a:prstGeom prst="roundRect">
            <a:avLst>
              <a:gd name="adj" fmla="val 8002"/>
            </a:avLst>
          </a:prstGeom>
          <a:solidFill>
            <a:srgbClr val="26262B"/>
          </a:solidFill>
          <a:ln/>
        </p:spPr>
      </p:sp>
      <p:sp>
        <p:nvSpPr>
          <p:cNvPr id="14" name="Text 10"/>
          <p:cNvSpPr/>
          <p:nvPr/>
        </p:nvSpPr>
        <p:spPr>
          <a:xfrm>
            <a:off x="822186" y="4138732"/>
            <a:ext cx="169426" cy="2720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42"/>
              </a:lnSpc>
              <a:buNone/>
            </a:pPr>
            <a:r>
              <a:rPr lang="en-US" sz="214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142" dirty="0"/>
          </a:p>
        </p:txBody>
      </p:sp>
      <p:sp>
        <p:nvSpPr>
          <p:cNvPr id="15" name="Text 11"/>
          <p:cNvSpPr/>
          <p:nvPr/>
        </p:nvSpPr>
        <p:spPr>
          <a:xfrm>
            <a:off x="1904524" y="4048125"/>
            <a:ext cx="5328523" cy="2833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32"/>
              </a:lnSpc>
              <a:buNone/>
            </a:pPr>
            <a:r>
              <a:rPr lang="en-US" sz="178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Equilíbrio entre Complexidade e Desempenho</a:t>
            </a:r>
            <a:endParaRPr lang="en-US" sz="1785" dirty="0"/>
          </a:p>
        </p:txBody>
      </p:sp>
      <p:sp>
        <p:nvSpPr>
          <p:cNvPr id="16" name="Text 12"/>
          <p:cNvSpPr/>
          <p:nvPr/>
        </p:nvSpPr>
        <p:spPr>
          <a:xfrm>
            <a:off x="1904524" y="4440317"/>
            <a:ext cx="6604635" cy="5800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85"/>
              </a:lnSpc>
              <a:buNone/>
            </a:pPr>
            <a:r>
              <a:rPr lang="en-US" sz="142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Ao adotar técnicas de ofuscação, é importante equilibrar a complexidade adicionada e o impacto no desempenho do software.</a:t>
            </a:r>
            <a:endParaRPr lang="en-US" sz="1428" dirty="0"/>
          </a:p>
        </p:txBody>
      </p:sp>
      <p:sp>
        <p:nvSpPr>
          <p:cNvPr id="17" name="Shape 13"/>
          <p:cNvSpPr/>
          <p:nvPr/>
        </p:nvSpPr>
        <p:spPr>
          <a:xfrm>
            <a:off x="1110913" y="5779651"/>
            <a:ext cx="634841" cy="22622"/>
          </a:xfrm>
          <a:prstGeom prst="roundRect">
            <a:avLst>
              <a:gd name="adj" fmla="val 144327"/>
            </a:avLst>
          </a:prstGeom>
          <a:solidFill>
            <a:srgbClr val="3F3F44"/>
          </a:solidFill>
          <a:ln/>
        </p:spPr>
      </p:sp>
      <p:sp>
        <p:nvSpPr>
          <p:cNvPr id="18" name="Shape 14"/>
          <p:cNvSpPr/>
          <p:nvPr/>
        </p:nvSpPr>
        <p:spPr>
          <a:xfrm>
            <a:off x="702885" y="5587008"/>
            <a:ext cx="408027" cy="408027"/>
          </a:xfrm>
          <a:prstGeom prst="roundRect">
            <a:avLst>
              <a:gd name="adj" fmla="val 8002"/>
            </a:avLst>
          </a:prstGeom>
          <a:solidFill>
            <a:srgbClr val="26262B"/>
          </a:solidFill>
          <a:ln/>
        </p:spPr>
      </p:sp>
      <p:sp>
        <p:nvSpPr>
          <p:cNvPr id="19" name="Text 15"/>
          <p:cNvSpPr/>
          <p:nvPr/>
        </p:nvSpPr>
        <p:spPr>
          <a:xfrm>
            <a:off x="822543" y="5654993"/>
            <a:ext cx="168712" cy="2720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42"/>
              </a:lnSpc>
              <a:buNone/>
            </a:pPr>
            <a:r>
              <a:rPr lang="en-US" sz="214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142" dirty="0"/>
          </a:p>
        </p:txBody>
      </p:sp>
      <p:sp>
        <p:nvSpPr>
          <p:cNvPr id="20" name="Text 16"/>
          <p:cNvSpPr/>
          <p:nvPr/>
        </p:nvSpPr>
        <p:spPr>
          <a:xfrm>
            <a:off x="1904524" y="5564386"/>
            <a:ext cx="2356604" cy="2833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32"/>
              </a:lnSpc>
              <a:buNone/>
            </a:pPr>
            <a:r>
              <a:rPr lang="en-US" sz="178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Segurança Essencial</a:t>
            </a:r>
            <a:endParaRPr lang="en-US" sz="1785" dirty="0"/>
          </a:p>
        </p:txBody>
      </p:sp>
      <p:sp>
        <p:nvSpPr>
          <p:cNvPr id="21" name="Text 17"/>
          <p:cNvSpPr/>
          <p:nvPr/>
        </p:nvSpPr>
        <p:spPr>
          <a:xfrm>
            <a:off x="1904524" y="5956578"/>
            <a:ext cx="6604635" cy="8701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85"/>
              </a:lnSpc>
              <a:buNone/>
            </a:pPr>
            <a:r>
              <a:rPr lang="en-US" sz="142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Proteger o código-fonte é essencial no ambiente competitivo e digital de hoje. A ofuscação de código oferece uma maneira eficaz de proteger sua propriedade intelectual e garantir a segurança de seus projetos.</a:t>
            </a:r>
            <a:endParaRPr lang="en-US" sz="1428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5309" y="737949"/>
            <a:ext cx="5707142" cy="7133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17"/>
              </a:lnSpc>
              <a:buNone/>
            </a:pPr>
            <a:r>
              <a:rPr lang="en-US" sz="4494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Conclusão</a:t>
            </a:r>
            <a:endParaRPr lang="en-US" sz="449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309" y="1793677"/>
            <a:ext cx="1141333" cy="182618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769066" y="2021919"/>
            <a:ext cx="3182303" cy="3567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09"/>
              </a:lnSpc>
              <a:buNone/>
            </a:pPr>
            <a:r>
              <a:rPr lang="en-US" sz="224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Entender a Ofuscação</a:t>
            </a:r>
            <a:endParaRPr lang="en-US" sz="2247" dirty="0"/>
          </a:p>
        </p:txBody>
      </p:sp>
      <p:sp>
        <p:nvSpPr>
          <p:cNvPr id="8" name="Text 3"/>
          <p:cNvSpPr/>
          <p:nvPr/>
        </p:nvSpPr>
        <p:spPr>
          <a:xfrm>
            <a:off x="7769066" y="2515553"/>
            <a:ext cx="6062424" cy="730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76"/>
              </a:lnSpc>
              <a:buNone/>
            </a:pPr>
            <a:r>
              <a:rPr lang="en-US" sz="179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Ao entender e aplicar as técnicas de ofuscação, você pode manter seu código seguro e sua empresa protegida.</a:t>
            </a:r>
            <a:endParaRPr lang="en-US" sz="1798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309" y="3619857"/>
            <a:ext cx="1141333" cy="204561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769066" y="3848100"/>
            <a:ext cx="5011698" cy="3567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09"/>
              </a:lnSpc>
              <a:buNone/>
            </a:pPr>
            <a:r>
              <a:rPr lang="en-US" sz="224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Proteger a Propriedade Intelectual</a:t>
            </a:r>
            <a:endParaRPr lang="en-US" sz="2247" dirty="0"/>
          </a:p>
        </p:txBody>
      </p:sp>
      <p:sp>
        <p:nvSpPr>
          <p:cNvPr id="11" name="Text 5"/>
          <p:cNvSpPr/>
          <p:nvPr/>
        </p:nvSpPr>
        <p:spPr>
          <a:xfrm>
            <a:off x="7769066" y="4341733"/>
            <a:ext cx="6062424" cy="10954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76"/>
              </a:lnSpc>
              <a:buNone/>
            </a:pPr>
            <a:r>
              <a:rPr lang="en-US" sz="179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ofuscação de código oferece uma maneira eficaz de proteger sua propriedade intelectual e garantir a segurança de seus projetos.</a:t>
            </a:r>
            <a:endParaRPr lang="en-US" sz="1798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309" y="5665470"/>
            <a:ext cx="1141333" cy="182618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769066" y="5893713"/>
            <a:ext cx="4557355" cy="3567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09"/>
              </a:lnSpc>
              <a:buNone/>
            </a:pPr>
            <a:r>
              <a:rPr lang="en-US" sz="224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Contato para Mais Informações</a:t>
            </a:r>
            <a:endParaRPr lang="en-US" sz="2247" dirty="0"/>
          </a:p>
        </p:txBody>
      </p:sp>
      <p:sp>
        <p:nvSpPr>
          <p:cNvPr id="14" name="Text 7"/>
          <p:cNvSpPr/>
          <p:nvPr/>
        </p:nvSpPr>
        <p:spPr>
          <a:xfrm>
            <a:off x="7769066" y="6387346"/>
            <a:ext cx="6062424" cy="730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76"/>
              </a:lnSpc>
              <a:buNone/>
            </a:pPr>
            <a:r>
              <a:rPr lang="en-US" sz="179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 tiver alguma dúvida ou precisar de mais informações, não hesite em entrar em contato!</a:t>
            </a:r>
            <a:endParaRPr lang="en-US" sz="1798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127998"/>
            <a:ext cx="7293769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Resumo das Vantagens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864037" y="2269808"/>
            <a:ext cx="7415927" cy="4831794"/>
          </a:xfrm>
          <a:prstGeom prst="roundRect">
            <a:avLst>
              <a:gd name="adj" fmla="val 92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879277" y="2285048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126093" y="2440781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Proteção contra Engenharia Reversa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4822627" y="2440781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Dificulta a compreensão do código por hackers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879277" y="3386614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126093" y="3542348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Prevenção de Cópia e Roubo de Código</a:t>
            </a:r>
            <a:endParaRPr lang="en-US" sz="1944" dirty="0"/>
          </a:p>
        </p:txBody>
      </p:sp>
      <p:sp>
        <p:nvSpPr>
          <p:cNvPr id="12" name="Text 8"/>
          <p:cNvSpPr/>
          <p:nvPr/>
        </p:nvSpPr>
        <p:spPr>
          <a:xfrm>
            <a:off x="4822627" y="3542348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Protege os investimentos em desenvolvimento</a:t>
            </a:r>
            <a:endParaRPr lang="en-US" sz="1944" dirty="0"/>
          </a:p>
        </p:txBody>
      </p:sp>
      <p:sp>
        <p:nvSpPr>
          <p:cNvPr id="13" name="Shape 9"/>
          <p:cNvSpPr/>
          <p:nvPr/>
        </p:nvSpPr>
        <p:spPr>
          <a:xfrm>
            <a:off x="879277" y="4488180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126093" y="4643914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Segurança Aumentada</a:t>
            </a:r>
            <a:endParaRPr lang="en-US" sz="1944" dirty="0"/>
          </a:p>
        </p:txBody>
      </p:sp>
      <p:sp>
        <p:nvSpPr>
          <p:cNvPr id="15" name="Text 11"/>
          <p:cNvSpPr/>
          <p:nvPr/>
        </p:nvSpPr>
        <p:spPr>
          <a:xfrm>
            <a:off x="4822627" y="4643914"/>
            <a:ext cx="319528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Adiciona uma camada extra de proteção contra vulnerabilidades</a:t>
            </a:r>
            <a:endParaRPr lang="en-US" sz="1944" dirty="0"/>
          </a:p>
        </p:txBody>
      </p:sp>
      <p:sp>
        <p:nvSpPr>
          <p:cNvPr id="16" name="Shape 12"/>
          <p:cNvSpPr/>
          <p:nvPr/>
        </p:nvSpPr>
        <p:spPr>
          <a:xfrm>
            <a:off x="879277" y="5984796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126093" y="6140529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Preservação da Propriedade Intelectual</a:t>
            </a:r>
            <a:endParaRPr lang="en-US" sz="1944" dirty="0"/>
          </a:p>
        </p:txBody>
      </p:sp>
      <p:sp>
        <p:nvSpPr>
          <p:cNvPr id="18" name="Text 14"/>
          <p:cNvSpPr/>
          <p:nvPr/>
        </p:nvSpPr>
        <p:spPr>
          <a:xfrm>
            <a:off x="4822627" y="6140529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Mantém a integridade e o valor do código-fonte</a:t>
            </a:r>
            <a:endParaRPr lang="en-US" sz="1944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2024-07-19T17:18:39Z</dcterms:created>
  <dcterms:modified xsi:type="dcterms:W3CDTF">2024-07-19T17:18:39Z</dcterms:modified>
</cp:coreProperties>
</file>